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78"/>
  </p:notesMasterIdLst>
  <p:sldIdLst>
    <p:sldId id="620" r:id="rId3"/>
    <p:sldId id="383" r:id="rId4"/>
    <p:sldId id="645" r:id="rId5"/>
    <p:sldId id="623" r:id="rId6"/>
    <p:sldId id="646" r:id="rId7"/>
    <p:sldId id="683" r:id="rId8"/>
    <p:sldId id="684" r:id="rId9"/>
    <p:sldId id="685" r:id="rId10"/>
    <p:sldId id="686" r:id="rId11"/>
    <p:sldId id="687" r:id="rId12"/>
    <p:sldId id="625" r:id="rId13"/>
    <p:sldId id="621" r:id="rId14"/>
    <p:sldId id="647" r:id="rId15"/>
    <p:sldId id="622" r:id="rId16"/>
    <p:sldId id="648" r:id="rId17"/>
    <p:sldId id="633" r:id="rId18"/>
    <p:sldId id="672" r:id="rId19"/>
    <p:sldId id="671" r:id="rId20"/>
    <p:sldId id="649" r:id="rId21"/>
    <p:sldId id="673" r:id="rId22"/>
    <p:sldId id="674" r:id="rId23"/>
    <p:sldId id="675" r:id="rId24"/>
    <p:sldId id="676" r:id="rId25"/>
    <p:sldId id="677" r:id="rId26"/>
    <p:sldId id="678" r:id="rId27"/>
    <p:sldId id="681" r:id="rId28"/>
    <p:sldId id="682" r:id="rId29"/>
    <p:sldId id="679" r:id="rId30"/>
    <p:sldId id="680" r:id="rId31"/>
    <p:sldId id="692" r:id="rId32"/>
    <p:sldId id="688" r:id="rId33"/>
    <p:sldId id="689" r:id="rId34"/>
    <p:sldId id="624" r:id="rId35"/>
    <p:sldId id="650" r:id="rId36"/>
    <p:sldId id="631" r:id="rId37"/>
    <p:sldId id="651" r:id="rId38"/>
    <p:sldId id="628" r:id="rId39"/>
    <p:sldId id="652" r:id="rId40"/>
    <p:sldId id="629" r:id="rId41"/>
    <p:sldId id="653" r:id="rId42"/>
    <p:sldId id="630" r:id="rId43"/>
    <p:sldId id="654" r:id="rId44"/>
    <p:sldId id="634" r:id="rId45"/>
    <p:sldId id="655" r:id="rId46"/>
    <p:sldId id="635" r:id="rId47"/>
    <p:sldId id="656" r:id="rId48"/>
    <p:sldId id="632" r:id="rId49"/>
    <p:sldId id="657" r:id="rId50"/>
    <p:sldId id="690" r:id="rId51"/>
    <p:sldId id="691" r:id="rId52"/>
    <p:sldId id="639" r:id="rId53"/>
    <p:sldId id="658" r:id="rId54"/>
    <p:sldId id="640" r:id="rId55"/>
    <p:sldId id="636" r:id="rId56"/>
    <p:sldId id="659" r:id="rId57"/>
    <p:sldId id="641" r:id="rId58"/>
    <p:sldId id="663" r:id="rId59"/>
    <p:sldId id="643" r:id="rId60"/>
    <p:sldId id="664" r:id="rId61"/>
    <p:sldId id="642" r:id="rId62"/>
    <p:sldId id="665" r:id="rId63"/>
    <p:sldId id="644" r:id="rId64"/>
    <p:sldId id="666" r:id="rId65"/>
    <p:sldId id="637" r:id="rId66"/>
    <p:sldId id="662" r:id="rId67"/>
    <p:sldId id="661" r:id="rId68"/>
    <p:sldId id="660" r:id="rId69"/>
    <p:sldId id="669" r:id="rId70"/>
    <p:sldId id="670" r:id="rId71"/>
    <p:sldId id="626" r:id="rId72"/>
    <p:sldId id="667" r:id="rId73"/>
    <p:sldId id="269" r:id="rId74"/>
    <p:sldId id="270" r:id="rId75"/>
    <p:sldId id="271" r:id="rId76"/>
    <p:sldId id="272" r:id="rId77"/>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8"/>
    <p:restoredTop sz="83130"/>
  </p:normalViewPr>
  <p:slideViewPr>
    <p:cSldViewPr snapToGrid="0">
      <p:cViewPr varScale="1">
        <p:scale>
          <a:sx n="65" d="100"/>
          <a:sy n="65"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7800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"El </a:t>
            </a:r>
            <a:r>
              <a:rPr lang="en-US" dirty="0" err="1"/>
              <a:t>contenido</a:t>
            </a:r>
            <a:r>
              <a:rPr lang="en-US" dirty="0"/>
              <a:t> </a:t>
            </a:r>
            <a:r>
              <a:rPr lang="en-US" dirty="0" err="1"/>
              <a:t>generado</a:t>
            </a:r>
            <a:r>
              <a:rPr lang="en-US" dirty="0"/>
              <a:t> </a:t>
            </a:r>
            <a:r>
              <a:rPr lang="en-US" dirty="0" err="1"/>
              <a:t>por</a:t>
            </a:r>
            <a:r>
              <a:rPr lang="en-US" dirty="0"/>
              <a:t> IA se </a:t>
            </a:r>
            <a:r>
              <a:rPr lang="en-US" dirty="0" err="1"/>
              <a:t>está</a:t>
            </a:r>
            <a:r>
              <a:rPr lang="en-US" dirty="0"/>
              <a:t> </a:t>
            </a:r>
            <a:r>
              <a:rPr lang="en-US" dirty="0" err="1"/>
              <a:t>volviendo</a:t>
            </a:r>
            <a:r>
              <a:rPr lang="en-US" dirty="0"/>
              <a:t> </a:t>
            </a:r>
            <a:r>
              <a:rPr lang="en-US" dirty="0" err="1"/>
              <a:t>cada</a:t>
            </a:r>
            <a:r>
              <a:rPr lang="en-US" dirty="0"/>
              <a:t> </a:t>
            </a:r>
            <a:r>
              <a:rPr lang="en-US" dirty="0" err="1"/>
              <a:t>vez</a:t>
            </a:r>
            <a:r>
              <a:rPr lang="en-US" dirty="0"/>
              <a:t> </a:t>
            </a:r>
            <a:r>
              <a:rPr lang="en-US" dirty="0" err="1"/>
              <a:t>más</a:t>
            </a:r>
            <a:r>
              <a:rPr lang="en-US" dirty="0"/>
              <a:t> </a:t>
            </a:r>
            <a:r>
              <a:rPr lang="en-US" dirty="0" err="1"/>
              <a:t>sofisticado</a:t>
            </a:r>
            <a:r>
              <a:rPr lang="en-US" dirty="0"/>
              <a:t> y </a:t>
            </a:r>
            <a:r>
              <a:rPr lang="en-US" dirty="0" err="1"/>
              <a:t>más</a:t>
            </a:r>
            <a:r>
              <a:rPr lang="en-US" dirty="0"/>
              <a:t> </a:t>
            </a:r>
            <a:r>
              <a:rPr lang="en-US" dirty="0" err="1"/>
              <a:t>difícil</a:t>
            </a:r>
            <a:r>
              <a:rPr lang="en-US" dirty="0"/>
              <a:t> de </a:t>
            </a:r>
            <a:r>
              <a:rPr lang="en-US" dirty="0" err="1"/>
              <a:t>detectar</a:t>
            </a:r>
            <a:r>
              <a:rPr lang="en-US" dirty="0"/>
              <a:t>. </a:t>
            </a:r>
            <a:r>
              <a:rPr lang="en-US" dirty="0" err="1"/>
              <a:t>Habrá</a:t>
            </a:r>
            <a:r>
              <a:rPr lang="en-US" dirty="0"/>
              <a:t> </a:t>
            </a:r>
            <a:r>
              <a:rPr lang="en-US" dirty="0" err="1"/>
              <a:t>muchas</a:t>
            </a:r>
            <a:r>
              <a:rPr lang="en-US" dirty="0"/>
              <a:t> </a:t>
            </a:r>
            <a:r>
              <a:rPr lang="en-US" dirty="0" err="1"/>
              <a:t>situaciones</a:t>
            </a:r>
            <a:r>
              <a:rPr lang="en-US" dirty="0"/>
              <a:t> </a:t>
            </a:r>
            <a:r>
              <a:rPr lang="en-US" dirty="0" err="1"/>
              <a:t>en</a:t>
            </a:r>
            <a:r>
              <a:rPr lang="en-US" dirty="0"/>
              <a:t> las que no </a:t>
            </a:r>
            <a:r>
              <a:rPr lang="en-US" dirty="0" err="1"/>
              <a:t>será</a:t>
            </a:r>
            <a:r>
              <a:rPr lang="en-US" dirty="0"/>
              <a:t> </a:t>
            </a:r>
            <a:r>
              <a:rPr lang="en-US" dirty="0" err="1"/>
              <a:t>posible</a:t>
            </a:r>
            <a:r>
              <a:rPr lang="en-US" dirty="0"/>
              <a:t> </a:t>
            </a:r>
            <a:r>
              <a:rPr lang="en-US" dirty="0" err="1"/>
              <a:t>determinar</a:t>
            </a:r>
            <a:r>
              <a:rPr lang="en-US" dirty="0"/>
              <a:t> </a:t>
            </a:r>
            <a:r>
              <a:rPr lang="en-US" dirty="0" err="1"/>
              <a:t>si</a:t>
            </a:r>
            <a:r>
              <a:rPr lang="en-US" dirty="0"/>
              <a:t> </a:t>
            </a:r>
            <a:r>
              <a:rPr lang="en-US" dirty="0" err="1"/>
              <a:t>el</a:t>
            </a:r>
            <a:r>
              <a:rPr lang="en-US" dirty="0"/>
              <a:t> </a:t>
            </a:r>
            <a:r>
              <a:rPr lang="en-US" dirty="0" err="1"/>
              <a:t>contenido</a:t>
            </a:r>
            <a:r>
              <a:rPr lang="en-US" dirty="0"/>
              <a:t> es </a:t>
            </a:r>
            <a:r>
              <a:rPr lang="en-US" dirty="0" err="1"/>
              <a:t>generado</a:t>
            </a:r>
            <a:r>
              <a:rPr lang="en-US" dirty="0"/>
              <a:t> </a:t>
            </a:r>
            <a:r>
              <a:rPr lang="en-US" dirty="0" err="1"/>
              <a:t>por</a:t>
            </a:r>
            <a:r>
              <a:rPr lang="en-US" dirty="0"/>
              <a:t> IA o no. Se </a:t>
            </a:r>
            <a:r>
              <a:rPr lang="en-US" dirty="0" err="1"/>
              <a:t>requieren</a:t>
            </a:r>
            <a:r>
              <a:rPr lang="en-US" dirty="0"/>
              <a:t> </a:t>
            </a:r>
            <a:r>
              <a:rPr lang="en-US" dirty="0" err="1"/>
              <a:t>herramientas</a:t>
            </a:r>
            <a:r>
              <a:rPr lang="en-US" dirty="0"/>
              <a:t> y </a:t>
            </a:r>
            <a:r>
              <a:rPr lang="en-US" dirty="0" err="1"/>
              <a:t>técnicas</a:t>
            </a:r>
            <a:r>
              <a:rPr lang="en-US" dirty="0"/>
              <a:t> </a:t>
            </a:r>
            <a:r>
              <a:rPr lang="en-US" dirty="0" err="1"/>
              <a:t>técnicas</a:t>
            </a:r>
            <a:r>
              <a:rPr lang="en-US" dirty="0"/>
              <a:t> </a:t>
            </a:r>
            <a:r>
              <a:rPr lang="en-US" dirty="0" err="1"/>
              <a:t>más</a:t>
            </a:r>
            <a:r>
              <a:rPr lang="en-US" dirty="0"/>
              <a:t> </a:t>
            </a:r>
            <a:r>
              <a:rPr lang="en-US" dirty="0" err="1"/>
              <a:t>avanzadas</a:t>
            </a:r>
            <a:r>
              <a:rPr lang="en-US" dirty="0"/>
              <a:t> para </a:t>
            </a:r>
            <a:r>
              <a:rPr lang="en-US" dirty="0" err="1"/>
              <a:t>detectar</a:t>
            </a:r>
            <a:r>
              <a:rPr lang="en-US" dirty="0"/>
              <a:t> </a:t>
            </a:r>
            <a:r>
              <a:rPr lang="en-US" dirty="0" err="1"/>
              <a:t>el</a:t>
            </a:r>
            <a:r>
              <a:rPr lang="en-US" dirty="0"/>
              <a:t> </a:t>
            </a:r>
            <a:r>
              <a:rPr lang="en-US" dirty="0" err="1"/>
              <a:t>contenido</a:t>
            </a:r>
            <a:r>
              <a:rPr lang="en-US" dirty="0"/>
              <a:t> </a:t>
            </a:r>
            <a:r>
              <a:rPr lang="en-US" dirty="0" err="1"/>
              <a:t>generado</a:t>
            </a:r>
            <a:r>
              <a:rPr lang="en-US" dirty="0"/>
              <a:t> </a:t>
            </a:r>
            <a:r>
              <a:rPr lang="en-US" dirty="0" err="1"/>
              <a:t>por</a:t>
            </a:r>
            <a:r>
              <a:rPr lang="en-US" dirty="0"/>
              <a:t> IA".</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1030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5610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89458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505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4721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4579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27340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781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11747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6601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0207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3405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415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61472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83062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90524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8823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988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60888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9665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6154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Synthetic Content Report from the EU - </a:t>
            </a:r>
            <a:r>
              <a:rPr lang="en-US" dirty="0"/>
              <a:t>https://</a:t>
            </a:r>
            <a:r>
              <a:rPr lang="en-US" dirty="0" err="1"/>
              <a:t>www.europarl.europa.eu</a:t>
            </a:r>
            <a:r>
              <a:rPr lang="en-US" dirty="0"/>
              <a:t>/</a:t>
            </a:r>
            <a:r>
              <a:rPr lang="en-US" dirty="0" err="1"/>
              <a:t>RegData</a:t>
            </a:r>
            <a:r>
              <a:rPr lang="en-US" dirty="0"/>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6413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5653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192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9971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798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100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56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7/18/24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49035" y="2817753"/>
            <a:ext cx="11441743" cy="2020339"/>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a:p>
            <a:pPr marL="0" indent="0" algn="ctr">
              <a:buNone/>
            </a:pPr>
            <a:r>
              <a:rPr lang="en-US" dirty="0">
                <a:latin typeface="Arial" panose="020B0604020202020204" pitchFamily="34" charset="0"/>
                <a:cs typeface="Arial" panose="020B0604020202020204" pitchFamily="34" charset="0"/>
              </a:rPr>
              <a:t>MASTER SLIDE DECK</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
        <p:nvSpPr>
          <p:cNvPr id="4" name="English">
            <a:extLst>
              <a:ext uri="{FF2B5EF4-FFF2-40B4-BE49-F238E27FC236}">
                <a16:creationId xmlns:a16="http://schemas.microsoft.com/office/drawing/2014/main" id="{C31D1D8F-E2D1-CB6B-82AF-68C852DD3028}"/>
              </a:ext>
            </a:extLst>
          </p:cNvPr>
          <p:cNvSpPr/>
          <p:nvPr/>
        </p:nvSpPr>
        <p:spPr>
          <a:xfrm>
            <a:off x="5434907" y="5220773"/>
            <a:ext cx="1270001" cy="1270001"/>
          </a:xfrm>
          <a:prstGeom prst="rect">
            <a:avLst/>
          </a:prstGeom>
          <a:solidFill>
            <a:srgbClr val="FFFB00"/>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t>English</a:t>
            </a:r>
          </a:p>
        </p:txBody>
      </p:sp>
      <p:sp>
        <p:nvSpPr>
          <p:cNvPr id="5" name="Spanish">
            <a:extLst>
              <a:ext uri="{FF2B5EF4-FFF2-40B4-BE49-F238E27FC236}">
                <a16:creationId xmlns:a16="http://schemas.microsoft.com/office/drawing/2014/main" id="{EDFC117A-2C79-EBA2-E09B-3CA32F1663F2}"/>
              </a:ext>
            </a:extLst>
          </p:cNvPr>
          <p:cNvSpPr/>
          <p:nvPr/>
        </p:nvSpPr>
        <p:spPr>
          <a:xfrm>
            <a:off x="7065372" y="5220773"/>
            <a:ext cx="1270001" cy="1270001"/>
          </a:xfrm>
          <a:prstGeom prst="rect">
            <a:avLst/>
          </a:prstGeom>
          <a:solidFill>
            <a:srgbClr val="FF9300"/>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rPr dirty="0"/>
              <a:t>Spanish</a:t>
            </a:r>
            <a:r>
              <a:rPr lang="en-US" dirty="0"/>
              <a:t> with details</a:t>
            </a:r>
            <a:endParaRPr dirty="0"/>
          </a:p>
        </p:txBody>
      </p:sp>
      <p:sp>
        <p:nvSpPr>
          <p:cNvPr id="6" name="This master slide deck is NOT used for presentation.">
            <a:extLst>
              <a:ext uri="{FF2B5EF4-FFF2-40B4-BE49-F238E27FC236}">
                <a16:creationId xmlns:a16="http://schemas.microsoft.com/office/drawing/2014/main" id="{7112FC64-993F-6384-207F-8A58E6A57975}"/>
              </a:ext>
            </a:extLst>
          </p:cNvPr>
          <p:cNvSpPr txBox="1"/>
          <p:nvPr/>
        </p:nvSpPr>
        <p:spPr>
          <a:xfrm>
            <a:off x="3622701" y="6550692"/>
            <a:ext cx="494659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This master slide deck is NOT used for presentation. </a:t>
            </a:r>
          </a:p>
        </p:txBody>
      </p:sp>
      <p:sp>
        <p:nvSpPr>
          <p:cNvPr id="7" name="English">
            <a:extLst>
              <a:ext uri="{FF2B5EF4-FFF2-40B4-BE49-F238E27FC236}">
                <a16:creationId xmlns:a16="http://schemas.microsoft.com/office/drawing/2014/main" id="{05CF1E25-6DF7-E46F-66E5-B04F317BEF77}"/>
              </a:ext>
            </a:extLst>
          </p:cNvPr>
          <p:cNvSpPr/>
          <p:nvPr/>
        </p:nvSpPr>
        <p:spPr>
          <a:xfrm>
            <a:off x="3622702" y="5220772"/>
            <a:ext cx="1424140" cy="1270001"/>
          </a:xfrm>
          <a:prstGeom prst="rect">
            <a:avLst/>
          </a:prstGeom>
          <a:solidFill>
            <a:schemeClr val="bg1"/>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rPr lang="en-US" dirty="0"/>
              <a:t>For presentation</a:t>
            </a:r>
            <a:endParaRPr dirty="0"/>
          </a:p>
        </p:txBody>
      </p:sp>
    </p:spTree>
    <p:extLst>
      <p:ext uri="{BB962C8B-B14F-4D97-AF65-F5344CB8AC3E}">
        <p14:creationId xmlns:p14="http://schemas.microsoft.com/office/powerpoint/2010/main" val="156166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886927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892099"/>
          </a:xfrm>
        </p:spPr>
        <p:txBody>
          <a:bodyPr/>
          <a:lstStyle/>
          <a:p>
            <a:pPr marL="0" indent="0" algn="ctr">
              <a:buNone/>
            </a:pPr>
            <a:r>
              <a:rPr lang="en-US" sz="6000" dirty="0" err="1">
                <a:latin typeface="Arial" panose="020B0604020202020204" pitchFamily="34" charset="0"/>
                <a:cs typeface="Arial" panose="020B0604020202020204" pitchFamily="34" charset="0"/>
              </a:rPr>
              <a:t>Identificación</a:t>
            </a:r>
            <a:r>
              <a:rPr lang="en-US" sz="6000"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t>
            </a:r>
            <a:r>
              <a:rPr lang="en-US" sz="6000" dirty="0" err="1">
                <a:latin typeface="Arial" panose="020B0604020202020204" pitchFamily="34" charset="0"/>
                <a:cs typeface="Arial" panose="020B0604020202020204" pitchFamily="34" charset="0"/>
              </a:rPr>
              <a:t>ontenido</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Sintético</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240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Lesson is approximately 120 minutes.</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Objetivos</a:t>
            </a:r>
            <a:r>
              <a:rPr lang="en-US" dirty="0"/>
              <a:t> de la </a:t>
            </a:r>
            <a:r>
              <a:rPr lang="en-US" dirty="0" err="1"/>
              <a:t>Lección</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err="1"/>
              <a:t>Identifique</a:t>
            </a:r>
            <a:r>
              <a:rPr lang="en-US" dirty="0"/>
              <a:t> </a:t>
            </a:r>
            <a:r>
              <a:rPr lang="en-US" dirty="0" err="1"/>
              <a:t>contenido</a:t>
            </a:r>
            <a:r>
              <a:rPr lang="en-US" dirty="0"/>
              <a:t> </a:t>
            </a:r>
            <a:r>
              <a:rPr lang="en-US" dirty="0" err="1"/>
              <a:t>generado</a:t>
            </a:r>
            <a:r>
              <a:rPr lang="en-US" dirty="0"/>
              <a:t> </a:t>
            </a:r>
            <a:r>
              <a:rPr lang="en-US" dirty="0" err="1"/>
              <a:t>por</a:t>
            </a:r>
            <a:r>
              <a:rPr lang="en-US" dirty="0"/>
              <a:t> IA de </a:t>
            </a:r>
            <a:r>
              <a:rPr lang="en-US" dirty="0" err="1"/>
              <a:t>manera</a:t>
            </a:r>
            <a:r>
              <a:rPr lang="en-US" dirty="0"/>
              <a:t> </a:t>
            </a:r>
            <a:r>
              <a:rPr lang="en-US" dirty="0" err="1"/>
              <a:t>efectiva</a:t>
            </a:r>
            <a:r>
              <a:rPr lang="en-US" dirty="0"/>
              <a:t> </a:t>
            </a:r>
            <a:r>
              <a:rPr lang="en-US" dirty="0" err="1"/>
              <a:t>utilizando</a:t>
            </a:r>
            <a:r>
              <a:rPr lang="en-US" dirty="0"/>
              <a:t> </a:t>
            </a:r>
            <a:r>
              <a:rPr lang="en-US" dirty="0" err="1"/>
              <a:t>técnicas</a:t>
            </a:r>
            <a:r>
              <a:rPr lang="en-US" dirty="0"/>
              <a:t> de </a:t>
            </a:r>
            <a:r>
              <a:rPr lang="en-US" dirty="0" err="1"/>
              <a:t>detección</a:t>
            </a:r>
            <a:r>
              <a:rPr lang="en-US" dirty="0"/>
              <a:t> </a:t>
            </a:r>
            <a:r>
              <a:rPr lang="en-US" dirty="0" err="1"/>
              <a:t>específicas</a:t>
            </a:r>
            <a:r>
              <a:rPr lang="en-US" dirty="0"/>
              <a:t> para </a:t>
            </a:r>
            <a:r>
              <a:rPr lang="en-US" dirty="0" err="1"/>
              <a:t>imágenes</a:t>
            </a:r>
            <a:r>
              <a:rPr lang="en-US" dirty="0"/>
              <a:t>, </a:t>
            </a:r>
            <a:r>
              <a:rPr lang="en-US" dirty="0" err="1"/>
              <a:t>texto</a:t>
            </a:r>
            <a:r>
              <a:rPr lang="en-US" dirty="0"/>
              <a:t> y video.</a:t>
            </a:r>
          </a:p>
          <a:p>
            <a:r>
              <a:rPr lang="en-US" dirty="0"/>
              <a:t>La </a:t>
            </a:r>
            <a:r>
              <a:rPr lang="en-US" dirty="0" err="1"/>
              <a:t>detección</a:t>
            </a:r>
            <a:r>
              <a:rPr lang="en-US" dirty="0"/>
              <a:t> de </a:t>
            </a:r>
            <a:r>
              <a:rPr lang="en-US" dirty="0" err="1"/>
              <a:t>sintéticos</a:t>
            </a:r>
            <a:r>
              <a:rPr lang="en-US" dirty="0"/>
              <a:t> </a:t>
            </a:r>
            <a:r>
              <a:rPr lang="en-US" dirty="0" err="1"/>
              <a:t>únicamente</a:t>
            </a:r>
            <a:r>
              <a:rPr lang="en-US" dirty="0"/>
              <a:t> con </a:t>
            </a:r>
            <a:r>
              <a:rPr lang="en-US" dirty="0" err="1"/>
              <a:t>el</a:t>
            </a:r>
            <a:r>
              <a:rPr lang="en-US" dirty="0"/>
              <a:t> </a:t>
            </a:r>
            <a:r>
              <a:rPr lang="en-US" dirty="0" err="1"/>
              <a:t>ojo</a:t>
            </a:r>
            <a:r>
              <a:rPr lang="en-US" dirty="0"/>
              <a:t> </a:t>
            </a:r>
            <a:r>
              <a:rPr lang="en-US" dirty="0" err="1"/>
              <a:t>humano</a:t>
            </a:r>
            <a:r>
              <a:rPr lang="en-US" dirty="0"/>
              <a:t> es </a:t>
            </a:r>
            <a:r>
              <a:rPr lang="en-US" dirty="0" err="1"/>
              <a:t>limitada</a:t>
            </a:r>
            <a:r>
              <a:rPr lang="en-US" dirty="0"/>
              <a:t> y </a:t>
            </a:r>
            <a:r>
              <a:rPr lang="en-US" dirty="0" err="1"/>
              <a:t>requiere</a:t>
            </a:r>
            <a:r>
              <a:rPr lang="en-US" dirty="0"/>
              <a:t> </a:t>
            </a:r>
            <a:r>
              <a:rPr lang="en-US" dirty="0" err="1"/>
              <a:t>técnicas</a:t>
            </a:r>
            <a:r>
              <a:rPr lang="en-US" dirty="0"/>
              <a:t> </a:t>
            </a:r>
            <a:r>
              <a:rPr lang="en-US" dirty="0" err="1"/>
              <a:t>técnicas</a:t>
            </a:r>
            <a:r>
              <a:rPr lang="en-US" dirty="0"/>
              <a:t> </a:t>
            </a:r>
            <a:r>
              <a:rPr lang="en-US" dirty="0" err="1"/>
              <a:t>avanzadas</a:t>
            </a:r>
            <a:r>
              <a:rPr lang="en-US"/>
              <a:t>.</a:t>
            </a:r>
            <a:endParaRPr lang="en-US" dirty="0"/>
          </a:p>
          <a:p>
            <a:r>
              <a:rPr lang="en-US" dirty="0" err="1"/>
              <a:t>Referencias</a:t>
            </a:r>
            <a:r>
              <a:rPr lang="en-US" dirty="0"/>
              <a:t>:</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98969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a:t>
            </a:r>
          </a:p>
          <a:p>
            <a:pPr marL="0" indent="0" algn="ctr">
              <a:buNone/>
            </a:pPr>
            <a:r>
              <a:rPr lang="en-US" dirty="0"/>
              <a:t> </a:t>
            </a:r>
            <a:r>
              <a:rPr lang="en-US" sz="1600" dirty="0"/>
              <a:t>https://</a:t>
            </a:r>
            <a:r>
              <a:rPr lang="en-US" sz="1600" dirty="0" err="1"/>
              <a:t>www.europarl.europa.eu</a:t>
            </a:r>
            <a:r>
              <a:rPr lang="en-US" sz="1600" dirty="0"/>
              <a:t>/</a:t>
            </a:r>
            <a:r>
              <a:rPr lang="en-US" sz="1600" dirty="0" err="1"/>
              <a:t>RegData</a:t>
            </a:r>
            <a:r>
              <a:rPr lang="en-US" sz="1600" dirty="0"/>
              <a:t>/etudes/STUD/2021/690039/EPRS_STU(2021)690039_EN.pdf</a:t>
            </a:r>
          </a:p>
          <a:p>
            <a:pPr marL="0" indent="0">
              <a:buNone/>
            </a:pPr>
            <a:endParaRPr lang="en-US" dirty="0"/>
          </a:p>
        </p:txBody>
      </p:sp>
    </p:spTree>
    <p:extLst>
      <p:ext uri="{BB962C8B-B14F-4D97-AF65-F5344CB8AC3E}">
        <p14:creationId xmlns:p14="http://schemas.microsoft.com/office/powerpoint/2010/main" val="219340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Términos</a:t>
            </a:r>
            <a:r>
              <a:rPr lang="en-US" dirty="0"/>
              <a:t> </a:t>
            </a:r>
            <a:r>
              <a:rPr lang="en-US" dirty="0" err="1"/>
              <a:t>utilizados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t>
            </a:r>
            <a:r>
              <a:rPr lang="en-US" dirty="0" err="1"/>
              <a:t>Término</a:t>
            </a:r>
            <a:r>
              <a:rPr lang="en-US" dirty="0"/>
              <a:t> que </a:t>
            </a:r>
            <a:r>
              <a:rPr lang="en-US" dirty="0" err="1"/>
              <a:t>abarca</a:t>
            </a:r>
            <a:r>
              <a:rPr lang="en-US" dirty="0"/>
              <a:t> </a:t>
            </a:r>
            <a:r>
              <a:rPr lang="en-US" dirty="0" err="1"/>
              <a:t>diferentes</a:t>
            </a:r>
            <a:r>
              <a:rPr lang="en-US" dirty="0"/>
              <a:t> </a:t>
            </a:r>
            <a:r>
              <a:rPr lang="en-US" dirty="0" err="1"/>
              <a:t>tipos</a:t>
            </a:r>
            <a:r>
              <a:rPr lang="en-US" dirty="0"/>
              <a:t> de </a:t>
            </a:r>
            <a:r>
              <a:rPr lang="en-US" dirty="0" err="1"/>
              <a:t>producciones</a:t>
            </a:r>
            <a:r>
              <a:rPr lang="en-US" dirty="0"/>
              <a:t> de </a:t>
            </a:r>
            <a:r>
              <a:rPr lang="en-US" dirty="0" err="1"/>
              <a:t>medios</a:t>
            </a:r>
            <a:r>
              <a:rPr lang="en-US" dirty="0"/>
              <a:t> </a:t>
            </a:r>
            <a:r>
              <a:rPr lang="en-US" dirty="0" err="1"/>
              <a:t>automáticos</a:t>
            </a:r>
            <a:r>
              <a:rPr lang="en-US" dirty="0"/>
              <a:t> y </a:t>
            </a:r>
            <a:r>
              <a:rPr lang="en-US" dirty="0" err="1"/>
              <a:t>artificiales</a:t>
            </a:r>
            <a:r>
              <a:rPr lang="en-US" dirty="0"/>
              <a:t>, </a:t>
            </a:r>
            <a:r>
              <a:rPr lang="en-US" dirty="0" err="1"/>
              <a:t>incluida</a:t>
            </a:r>
            <a:r>
              <a:rPr lang="en-US" dirty="0"/>
              <a:t> la </a:t>
            </a:r>
            <a:r>
              <a:rPr lang="en-US" dirty="0" err="1"/>
              <a:t>manipulación</a:t>
            </a:r>
            <a:r>
              <a:rPr lang="en-US" dirty="0"/>
              <a:t> de </a:t>
            </a:r>
            <a:r>
              <a:rPr lang="en-US" dirty="0" err="1"/>
              <a:t>vídeo</a:t>
            </a:r>
            <a:r>
              <a:rPr lang="en-US" dirty="0"/>
              <a:t>, audio y </a:t>
            </a:r>
            <a:r>
              <a:rPr lang="en-US" dirty="0" err="1"/>
              <a:t>texto</a:t>
            </a:r>
            <a:r>
              <a:rPr lang="en-US" dirty="0"/>
              <a:t>. Los </a:t>
            </a:r>
            <a:r>
              <a:rPr lang="en-US" dirty="0" err="1"/>
              <a:t>medios</a:t>
            </a:r>
            <a:r>
              <a:rPr lang="en-US" dirty="0"/>
              <a:t> </a:t>
            </a:r>
            <a:r>
              <a:rPr lang="en-US" dirty="0" err="1"/>
              <a:t>sintéticos</a:t>
            </a:r>
            <a:r>
              <a:rPr lang="en-US" dirty="0"/>
              <a:t> </a:t>
            </a:r>
            <a:r>
              <a:rPr lang="en-US" dirty="0" err="1"/>
              <a:t>suelen</a:t>
            </a:r>
            <a:r>
              <a:rPr lang="en-US" dirty="0"/>
              <a:t> </a:t>
            </a:r>
            <a:r>
              <a:rPr lang="en-US" dirty="0" err="1"/>
              <a:t>basarse</a:t>
            </a:r>
            <a:r>
              <a:rPr lang="en-US" dirty="0"/>
              <a:t> </a:t>
            </a:r>
            <a:r>
              <a:rPr lang="en-US" dirty="0" err="1"/>
              <a:t>en</a:t>
            </a:r>
            <a:r>
              <a:rPr lang="en-US" dirty="0"/>
              <a:t> software de </a:t>
            </a:r>
            <a:r>
              <a:rPr lang="en-US" dirty="0" err="1"/>
              <a:t>inteligencia</a:t>
            </a:r>
            <a:r>
              <a:rPr lang="en-US" dirty="0"/>
              <a:t> artificial.[1]</a:t>
            </a:r>
          </a:p>
          <a:p>
            <a:pPr marL="514350" indent="-514350">
              <a:buFont typeface="+mj-lt"/>
              <a:buAutoNum type="arabicPeriod"/>
            </a:pPr>
            <a:r>
              <a:rPr lang="en-US" b="1" dirty="0"/>
              <a:t>Deep Fakes</a:t>
            </a:r>
            <a:r>
              <a:rPr lang="en-US" dirty="0"/>
              <a:t>: </a:t>
            </a:r>
            <a:r>
              <a:rPr lang="en-US" dirty="0" err="1"/>
              <a:t>medios</a:t>
            </a:r>
            <a:r>
              <a:rPr lang="en-US" dirty="0"/>
              <a:t> de audio o </a:t>
            </a:r>
            <a:r>
              <a:rPr lang="en-US" dirty="0" err="1"/>
              <a:t>visuales</a:t>
            </a:r>
            <a:r>
              <a:rPr lang="en-US" dirty="0"/>
              <a:t> </a:t>
            </a:r>
            <a:r>
              <a:rPr lang="en-US" dirty="0" err="1"/>
              <a:t>manipulados</a:t>
            </a:r>
            <a:r>
              <a:rPr lang="en-US" dirty="0"/>
              <a:t> o </a:t>
            </a:r>
            <a:r>
              <a:rPr lang="en-US" dirty="0" err="1"/>
              <a:t>sintéticos</a:t>
            </a:r>
            <a:r>
              <a:rPr lang="en-US" dirty="0"/>
              <a:t> que </a:t>
            </a:r>
            <a:r>
              <a:rPr lang="en-US" dirty="0" err="1"/>
              <a:t>parecen</a:t>
            </a:r>
            <a:r>
              <a:rPr lang="en-US" dirty="0"/>
              <a:t> </a:t>
            </a:r>
            <a:r>
              <a:rPr lang="en-US" dirty="0" err="1"/>
              <a:t>auténticos</a:t>
            </a:r>
            <a:r>
              <a:rPr lang="en-US" dirty="0"/>
              <a:t> y que </a:t>
            </a:r>
            <a:r>
              <a:rPr lang="en-US" dirty="0" err="1"/>
              <a:t>presentan</a:t>
            </a:r>
            <a:r>
              <a:rPr lang="en-US" dirty="0"/>
              <a:t> a personas que </a:t>
            </a:r>
            <a:r>
              <a:rPr lang="en-US" dirty="0" err="1"/>
              <a:t>parecen</a:t>
            </a:r>
            <a:r>
              <a:rPr lang="en-US" dirty="0"/>
              <a:t> </a:t>
            </a:r>
            <a:r>
              <a:rPr lang="en-US" dirty="0" err="1"/>
              <a:t>decir</a:t>
            </a:r>
            <a:r>
              <a:rPr lang="en-US" dirty="0"/>
              <a:t> o </a:t>
            </a:r>
            <a:r>
              <a:rPr lang="en-US" dirty="0" err="1"/>
              <a:t>hacer</a:t>
            </a:r>
            <a:r>
              <a:rPr lang="en-US" dirty="0"/>
              <a:t> algo que </a:t>
            </a:r>
            <a:r>
              <a:rPr lang="en-US" dirty="0" err="1"/>
              <a:t>nunca</a:t>
            </a:r>
            <a:r>
              <a:rPr lang="en-US" dirty="0"/>
              <a:t> </a:t>
            </a:r>
            <a:r>
              <a:rPr lang="en-US" dirty="0" err="1"/>
              <a:t>han</a:t>
            </a:r>
            <a:r>
              <a:rPr lang="en-US" dirty="0"/>
              <a:t> </a:t>
            </a:r>
            <a:r>
              <a:rPr lang="en-US" dirty="0" err="1"/>
              <a:t>dicho</a:t>
            </a:r>
            <a:r>
              <a:rPr lang="en-US" dirty="0"/>
              <a:t> o </a:t>
            </a:r>
            <a:r>
              <a:rPr lang="en-US" dirty="0" err="1"/>
              <a:t>hecho</a:t>
            </a:r>
            <a:r>
              <a:rPr lang="en-US" dirty="0"/>
              <a:t>, </a:t>
            </a:r>
            <a:r>
              <a:rPr lang="en-US" dirty="0" err="1"/>
              <a:t>producidos</a:t>
            </a:r>
            <a:r>
              <a:rPr lang="en-US" dirty="0"/>
              <a:t> </a:t>
            </a:r>
            <a:r>
              <a:rPr lang="en-US" dirty="0" err="1"/>
              <a:t>utilizando</a:t>
            </a:r>
            <a:r>
              <a:rPr lang="en-US" dirty="0"/>
              <a:t> </a:t>
            </a:r>
            <a:r>
              <a:rPr lang="en-US" dirty="0" err="1"/>
              <a:t>técnicas</a:t>
            </a:r>
            <a:r>
              <a:rPr lang="en-US" dirty="0"/>
              <a:t> de </a:t>
            </a:r>
            <a:r>
              <a:rPr lang="en-US" dirty="0" err="1"/>
              <a:t>inteligencia</a:t>
            </a:r>
            <a:r>
              <a:rPr lang="en-US" dirty="0"/>
              <a:t> artificial, </a:t>
            </a:r>
            <a:r>
              <a:rPr lang="en-US" dirty="0" err="1"/>
              <a:t>incluido</a:t>
            </a:r>
            <a:r>
              <a:rPr lang="en-US" dirty="0"/>
              <a:t> </a:t>
            </a:r>
            <a:r>
              <a:rPr lang="en-US" dirty="0" err="1"/>
              <a:t>el</a:t>
            </a:r>
            <a:r>
              <a:rPr lang="en-US" dirty="0"/>
              <a:t> </a:t>
            </a:r>
            <a:r>
              <a:rPr lang="en-US" dirty="0" err="1"/>
              <a:t>aprendizaje</a:t>
            </a:r>
            <a:r>
              <a:rPr lang="en-US" dirty="0"/>
              <a:t> </a:t>
            </a:r>
            <a:r>
              <a:rPr lang="en-US" dirty="0" err="1"/>
              <a:t>automático</a:t>
            </a:r>
            <a:r>
              <a:rPr lang="en-US" dirty="0"/>
              <a:t> y </a:t>
            </a:r>
            <a:r>
              <a:rPr lang="en-US" dirty="0" err="1"/>
              <a:t>el</a:t>
            </a:r>
            <a:r>
              <a:rPr lang="en-US" dirty="0"/>
              <a:t> </a:t>
            </a:r>
            <a:r>
              <a:rPr lang="en-US" dirty="0" err="1"/>
              <a:t>aprendizaje</a:t>
            </a:r>
            <a:r>
              <a:rPr lang="en-US" dirty="0"/>
              <a:t> profundo[1]</a:t>
            </a:r>
          </a:p>
        </p:txBody>
      </p:sp>
    </p:spTree>
    <p:extLst>
      <p:ext uri="{BB962C8B-B14F-4D97-AF65-F5344CB8AC3E}">
        <p14:creationId xmlns:p14="http://schemas.microsoft.com/office/powerpoint/2010/main" val="422623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52714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3991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2115300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59470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67203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74577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40604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40969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61018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highlight>
                  <a:srgbClr val="000000"/>
                </a:highlight>
              </a:rPr>
              <a:t>Contexto</a:t>
            </a:r>
            <a:r>
              <a:rPr lang="en-US" dirty="0">
                <a:highlight>
                  <a:srgbClr val="000000"/>
                </a:highlight>
              </a:rPr>
              <a:t> de la </a:t>
            </a:r>
            <a:r>
              <a:rPr lang="en-US" dirty="0" err="1">
                <a:highlight>
                  <a:srgbClr val="000000"/>
                </a:highlight>
              </a:rPr>
              <a:t>escena</a:t>
            </a:r>
            <a:endParaRPr lang="en-US" dirty="0">
              <a:highlight>
                <a:srgbClr val="000000"/>
              </a:highlight>
            </a:endParaRPr>
          </a:p>
          <a:p>
            <a:pPr marL="514350" indent="-514350">
              <a:buFont typeface="+mj-lt"/>
              <a:buAutoNum type="arabicPeriod"/>
            </a:pPr>
            <a:r>
              <a:rPr lang="en-US" dirty="0" err="1">
                <a:highlight>
                  <a:srgbClr val="000000"/>
                </a:highlight>
              </a:rPr>
              <a:t>Consistencia</a:t>
            </a:r>
            <a:r>
              <a:rPr lang="en-US" dirty="0">
                <a:highlight>
                  <a:srgbClr val="000000"/>
                </a:highlight>
              </a:rPr>
              <a:t> </a:t>
            </a:r>
            <a:r>
              <a:rPr lang="en-US" dirty="0" err="1">
                <a:highlight>
                  <a:srgbClr val="000000"/>
                </a:highlight>
              </a:rPr>
              <a:t>estructural</a:t>
            </a:r>
            <a:endParaRPr lang="en-US" dirty="0">
              <a:highlight>
                <a:srgbClr val="000000"/>
              </a:highlight>
            </a:endParaRPr>
          </a:p>
          <a:p>
            <a:pPr marL="514350" indent="-514350">
              <a:buFont typeface="+mj-lt"/>
              <a:buAutoNum type="arabicPeriod"/>
            </a:pPr>
            <a:r>
              <a:rPr lang="en-US" dirty="0">
                <a:highlight>
                  <a:srgbClr val="000000"/>
                </a:highlight>
              </a:rPr>
              <a:t>Textura del material</a:t>
            </a:r>
          </a:p>
          <a:p>
            <a:pPr marL="514350" indent="-514350">
              <a:buFont typeface="+mj-lt"/>
              <a:buAutoNum type="arabicPeriod"/>
            </a:pPr>
            <a:r>
              <a:rPr lang="en-US" dirty="0" err="1">
                <a:highlight>
                  <a:srgbClr val="000000"/>
                </a:highlight>
              </a:rPr>
              <a:t>Iluminación</a:t>
            </a:r>
            <a:r>
              <a:rPr lang="en-US" dirty="0">
                <a:highlight>
                  <a:srgbClr val="000000"/>
                </a:highlight>
              </a:rPr>
              <a:t> y sombras</a:t>
            </a:r>
          </a:p>
          <a:p>
            <a:pPr marL="514350" indent="-514350">
              <a:buFont typeface="+mj-lt"/>
              <a:buAutoNum type="arabicPeriod"/>
            </a:pPr>
            <a:r>
              <a:rPr lang="en-US" dirty="0" err="1">
                <a:highlight>
                  <a:srgbClr val="000000"/>
                </a:highlight>
              </a:rPr>
              <a:t>Perspectiva</a:t>
            </a:r>
            <a:r>
              <a:rPr lang="en-US" dirty="0">
                <a:highlight>
                  <a:srgbClr val="000000"/>
                </a:highlight>
              </a:rPr>
              <a:t> y </a:t>
            </a:r>
            <a:r>
              <a:rPr lang="en-US" dirty="0" err="1">
                <a:highlight>
                  <a:srgbClr val="000000"/>
                </a:highlight>
              </a:rPr>
              <a:t>Geometría</a:t>
            </a:r>
            <a:endParaRPr lang="en-US" dirty="0">
              <a:highlight>
                <a:srgbClr val="000000"/>
              </a:highlight>
            </a:endParaRPr>
          </a:p>
          <a:p>
            <a:pPr marL="514350" indent="-514350">
              <a:buFont typeface="+mj-lt"/>
              <a:buAutoNum type="arabicPeriod"/>
            </a:pPr>
            <a:r>
              <a:rPr lang="en-US" dirty="0" err="1">
                <a:highlight>
                  <a:srgbClr val="000000"/>
                </a:highlight>
              </a:rPr>
              <a:t>Repetición</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detalle</a:t>
            </a:r>
            <a:endParaRPr lang="en-US" dirty="0">
              <a:highlight>
                <a:srgbClr val="000000"/>
              </a:highlight>
            </a:endParaRPr>
          </a:p>
          <a:p>
            <a:pPr marL="514350" indent="-514350">
              <a:buFont typeface="+mj-lt"/>
              <a:buAutoNum type="arabicPeriod"/>
            </a:pPr>
            <a:r>
              <a:rPr lang="en-US" dirty="0" err="1">
                <a:highlight>
                  <a:srgbClr val="000000"/>
                </a:highlight>
              </a:rPr>
              <a:t>Elementos</a:t>
            </a:r>
            <a:r>
              <a:rPr lang="en-US" dirty="0">
                <a:highlight>
                  <a:srgbClr val="000000"/>
                </a:highlight>
              </a:rPr>
              <a:t> </a:t>
            </a:r>
            <a:r>
              <a:rPr lang="en-US" dirty="0" err="1">
                <a:highlight>
                  <a:srgbClr val="000000"/>
                </a:highlight>
              </a:rPr>
              <a:t>faltantes</a:t>
            </a:r>
            <a:endParaRPr lang="en-US" dirty="0">
              <a:highlight>
                <a:srgbClr val="000000"/>
              </a:highlight>
            </a:endParaRPr>
          </a:p>
          <a:p>
            <a:pPr marL="514350" indent="-514350">
              <a:buFont typeface="+mj-lt"/>
              <a:buAutoNum type="arabicPeriod"/>
            </a:pPr>
            <a:r>
              <a:rPr lang="en-US" dirty="0" err="1">
                <a:highlight>
                  <a:srgbClr val="000000"/>
                </a:highlight>
              </a:rPr>
              <a:t>Colocación</a:t>
            </a:r>
            <a:r>
              <a:rPr lang="en-US" dirty="0">
                <a:highlight>
                  <a:srgbClr val="000000"/>
                </a:highlight>
              </a:rPr>
              <a:t> de </a:t>
            </a:r>
            <a:r>
              <a:rPr lang="en-US" dirty="0" err="1">
                <a:highlight>
                  <a:srgbClr val="000000"/>
                </a:highlight>
              </a:rPr>
              <a:t>objetos</a:t>
            </a:r>
            <a:r>
              <a:rPr lang="en-US" dirty="0">
                <a:highlight>
                  <a:srgbClr val="000000"/>
                </a:highlight>
              </a:rPr>
              <a:t> sin </a:t>
            </a:r>
            <a:r>
              <a:rPr lang="en-US" dirty="0" err="1">
                <a:highlight>
                  <a:srgbClr val="000000"/>
                </a:highlight>
              </a:rPr>
              <a:t>sentido</a:t>
            </a:r>
            <a:endParaRPr lang="en-US" dirty="0">
              <a:highlight>
                <a:srgbClr val="000000"/>
              </a:highlight>
            </a:endParaRPr>
          </a:p>
          <a:p>
            <a:pPr marL="514350" indent="-514350">
              <a:buFont typeface="+mj-lt"/>
              <a:buAutoNum type="arabicPeriod"/>
            </a:pPr>
            <a:r>
              <a:rPr lang="en-US" dirty="0" err="1">
                <a:highlight>
                  <a:srgbClr val="000000"/>
                </a:highlight>
              </a:rPr>
              <a:t>Continuidad</a:t>
            </a:r>
            <a:r>
              <a:rPr lang="en-US" dirty="0">
                <a:highlight>
                  <a:srgbClr val="000000"/>
                </a:highlight>
              </a:rPr>
              <a:t> </a:t>
            </a:r>
            <a:r>
              <a:rPr lang="en-US" dirty="0" err="1">
                <a:highlight>
                  <a:srgbClr val="000000"/>
                </a:highlight>
              </a:rPr>
              <a:t>interrumpida</a:t>
            </a:r>
            <a:endParaRPr lang="en-US" dirty="0">
              <a:highlight>
                <a:srgbClr val="000000"/>
              </a:highlight>
            </a:endParaRPr>
          </a:p>
          <a:p>
            <a:pPr marL="514350" indent="-514350">
              <a:buFont typeface="+mj-lt"/>
              <a:buAutoNum type="arabicPeriod"/>
            </a:pPr>
            <a:r>
              <a:rPr lang="en-US" dirty="0" err="1">
                <a:highlight>
                  <a:srgbClr val="000000"/>
                </a:highlight>
              </a:rPr>
              <a:t>Anomalías</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patrones</a:t>
            </a:r>
            <a:r>
              <a:rPr lang="en-US" dirty="0">
                <a:highlight>
                  <a:srgbClr val="000000"/>
                </a:highlight>
              </a:rPr>
              <a:t> </a:t>
            </a:r>
            <a:r>
              <a:rPr lang="en-US" dirty="0" err="1">
                <a:highlight>
                  <a:srgbClr val="000000"/>
                </a:highlight>
              </a:rPr>
              <a:t>comunes</a:t>
            </a:r>
            <a:endParaRPr lang="en-US" dirty="0">
              <a:highlight>
                <a:srgbClr val="000000"/>
              </a:highlight>
            </a:endParaRPr>
          </a:p>
        </p:txBody>
      </p:sp>
    </p:spTree>
    <p:extLst>
      <p:ext uri="{BB962C8B-B14F-4D97-AF65-F5344CB8AC3E}">
        <p14:creationId xmlns:p14="http://schemas.microsoft.com/office/powerpoint/2010/main" val="140597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58980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92501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307573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01F1-24E2-61D2-11CA-9D600522C59E}"/>
              </a:ext>
            </a:extLst>
          </p:cNvPr>
          <p:cNvSpPr>
            <a:spLocks noGrp="1"/>
          </p:cNvSpPr>
          <p:nvPr>
            <p:ph type="title"/>
          </p:nvPr>
        </p:nvSpPr>
        <p:spPr/>
        <p:txBody>
          <a:bodyPr/>
          <a:lstStyle/>
          <a:p>
            <a:endParaRPr lang="en-US"/>
          </a:p>
        </p:txBody>
      </p:sp>
      <p:pic>
        <p:nvPicPr>
          <p:cNvPr id="33" name="Content Placeholder 32">
            <a:extLst>
              <a:ext uri="{FF2B5EF4-FFF2-40B4-BE49-F238E27FC236}">
                <a16:creationId xmlns:a16="http://schemas.microsoft.com/office/drawing/2014/main" id="{5B5D53C7-ACE1-640F-73CF-F7D9839B11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163" y="143834"/>
            <a:ext cx="11555673" cy="6714166"/>
          </a:xfrm>
        </p:spPr>
      </p:pic>
    </p:spTree>
    <p:extLst>
      <p:ext uri="{BB962C8B-B14F-4D97-AF65-F5344CB8AC3E}">
        <p14:creationId xmlns:p14="http://schemas.microsoft.com/office/powerpoint/2010/main" val="3916965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Define</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8310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27469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are the steps ?</a:t>
            </a:r>
          </a:p>
          <a:p>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3200" dirty="0"/>
              <a:t>¿ ?</a:t>
            </a:r>
            <a:endParaRPr lang="en-US" sz="2400" dirty="0"/>
          </a:p>
          <a:p>
            <a:pPr marL="0" indent="0">
              <a:buNone/>
            </a:pPr>
            <a:endParaRPr lang="en-US" sz="32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40667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197224" y="2743200"/>
            <a:ext cx="5211483" cy="3613149"/>
          </a:xfrm>
        </p:spPr>
        <p:txBody>
          <a:bodyPr anchor="ctr">
            <a:normAutofit/>
          </a:bodyPr>
          <a:lstStyle/>
          <a:p>
            <a:pPr marL="514350" indent="-514350">
              <a:buFont typeface="+mj-lt"/>
              <a:buAutoNum type="arabicPeriod"/>
            </a:pPr>
            <a:r>
              <a:rPr lang="en-US" sz="2400" dirty="0" err="1"/>
              <a:t>Contexto</a:t>
            </a:r>
            <a:r>
              <a:rPr lang="en-US" sz="2400" dirty="0"/>
              <a:t> de la </a:t>
            </a:r>
            <a:r>
              <a:rPr lang="en-US" sz="2400" dirty="0" err="1"/>
              <a:t>escena</a:t>
            </a:r>
            <a:endParaRPr lang="en-US" sz="24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237203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86872" y="2743200"/>
            <a:ext cx="5121836" cy="3613149"/>
          </a:xfrm>
        </p:spPr>
        <p:txBody>
          <a:bodyPr anchor="ctr">
            <a:normAutofit/>
          </a:bodyPr>
          <a:lstStyle/>
          <a:p>
            <a:pPr marL="514350" indent="-514350">
              <a:buFont typeface="+mj-lt"/>
              <a:buAutoNum type="arabicPeriod"/>
            </a:pPr>
            <a:r>
              <a:rPr lang="en-US" sz="2400" dirty="0"/>
              <a:t>Manos y </a:t>
            </a:r>
            <a:r>
              <a:rPr lang="en-US" sz="2400" dirty="0" err="1"/>
              <a:t>extremidades</a:t>
            </a:r>
            <a:r>
              <a:rPr lang="en-US" sz="2400" dirty="0"/>
              <a:t> de personas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410047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68941" y="2636196"/>
            <a:ext cx="5558117" cy="3720154"/>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cara</a:t>
            </a:r>
            <a:endParaRPr lang="en-US" sz="3200" dirty="0"/>
          </a:p>
          <a:p>
            <a:pPr lvl="1"/>
            <a:r>
              <a:rPr lang="en-US" dirty="0" err="1"/>
              <a:t>Presta</a:t>
            </a:r>
            <a:r>
              <a:rPr lang="en-US" dirty="0"/>
              <a:t> </a:t>
            </a:r>
            <a:r>
              <a:rPr lang="en-US" dirty="0" err="1"/>
              <a:t>atención</a:t>
            </a:r>
            <a:r>
              <a:rPr lang="en-US" dirty="0"/>
              <a:t> a las </a:t>
            </a:r>
            <a:r>
              <a:rPr lang="en-US" dirty="0" err="1"/>
              <a:t>mejillas</a:t>
            </a:r>
            <a:r>
              <a:rPr lang="en-US" dirty="0"/>
              <a:t> y la </a:t>
            </a:r>
            <a:r>
              <a:rPr lang="en-US" dirty="0" err="1"/>
              <a:t>frente</a:t>
            </a:r>
            <a:r>
              <a:rPr lang="en-US" dirty="0"/>
              <a:t>.</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ojos</a:t>
            </a:r>
            <a:r>
              <a:rPr lang="en-US" dirty="0"/>
              <a:t> y las </a:t>
            </a:r>
            <a:r>
              <a:rPr lang="en-US" dirty="0" err="1"/>
              <a:t>cejas</a:t>
            </a:r>
            <a:r>
              <a:rPr lang="en-US" dirty="0"/>
              <a:t>.</a:t>
            </a:r>
          </a:p>
          <a:p>
            <a:pPr lvl="1"/>
            <a:r>
              <a:rPr lang="en-US" dirty="0" err="1"/>
              <a:t>Presta</a:t>
            </a:r>
            <a:r>
              <a:rPr lang="en-US" dirty="0"/>
              <a:t> </a:t>
            </a:r>
            <a:r>
              <a:rPr lang="en-US" dirty="0" err="1"/>
              <a:t>atención</a:t>
            </a:r>
            <a:r>
              <a:rPr lang="en-US" dirty="0"/>
              <a:t> a las </a:t>
            </a:r>
            <a:r>
              <a:rPr lang="en-US" dirty="0" err="1"/>
              <a:t>gafas</a:t>
            </a:r>
            <a:r>
              <a:rPr lang="en-US" dirty="0"/>
              <a:t>.</a:t>
            </a:r>
          </a:p>
          <a:p>
            <a:pPr lvl="1"/>
            <a:r>
              <a:rPr lang="en-US" dirty="0" err="1"/>
              <a:t>Presta</a:t>
            </a:r>
            <a:r>
              <a:rPr lang="en-US" dirty="0"/>
              <a:t> </a:t>
            </a:r>
            <a:r>
              <a:rPr lang="en-US" dirty="0" err="1"/>
              <a:t>atención</a:t>
            </a:r>
            <a:r>
              <a:rPr lang="en-US" dirty="0"/>
              <a:t> al </a:t>
            </a:r>
            <a:r>
              <a:rPr lang="en-US" dirty="0" err="1"/>
              <a:t>vello</a:t>
            </a:r>
            <a:r>
              <a:rPr lang="en-US" dirty="0"/>
              <a:t> facial</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lunares</a:t>
            </a:r>
            <a:r>
              <a:rPr lang="en-US" dirty="0"/>
              <a:t> </a:t>
            </a:r>
            <a:r>
              <a:rPr lang="en-US" dirty="0" err="1"/>
              <a:t>faciales</a:t>
            </a:r>
            <a:r>
              <a:rPr lang="en-US"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365913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322730" y="2743200"/>
            <a:ext cx="5085978" cy="3613149"/>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ropa</a:t>
            </a:r>
            <a:r>
              <a:rPr lang="en-US" sz="3200" dirty="0"/>
              <a:t>.</a:t>
            </a:r>
          </a:p>
          <a:p>
            <a:pPr lvl="1"/>
            <a:r>
              <a:rPr lang="en-US" dirty="0" err="1"/>
              <a:t>Artículos</a:t>
            </a:r>
            <a:r>
              <a:rPr lang="en-US" dirty="0"/>
              <a:t> </a:t>
            </a:r>
            <a:r>
              <a:rPr lang="en-US" dirty="0" err="1"/>
              <a:t>deformados</a:t>
            </a:r>
            <a:endParaRPr lang="en-US" dirty="0"/>
          </a:p>
          <a:p>
            <a:pPr lvl="1"/>
            <a:r>
              <a:rPr lang="en-US" dirty="0" err="1"/>
              <a:t>Artículos</a:t>
            </a:r>
            <a:r>
              <a:rPr lang="en-US" dirty="0"/>
              <a:t> </a:t>
            </a:r>
            <a:r>
              <a:rPr lang="en-US" dirty="0" err="1"/>
              <a:t>faltantes</a:t>
            </a:r>
            <a:r>
              <a:rPr lang="en-US" dirty="0"/>
              <a:t> y </a:t>
            </a:r>
            <a:r>
              <a:rPr lang="en-US" dirty="0" err="1"/>
              <a:t>adicionales</a:t>
            </a:r>
            <a:endParaRPr lang="en-US" dirty="0"/>
          </a:p>
          <a:p>
            <a:pPr lvl="1"/>
            <a:r>
              <a:rPr lang="en-US" dirty="0" err="1"/>
              <a:t>Perspectiva</a:t>
            </a:r>
            <a:r>
              <a:rPr lang="en-US" dirty="0"/>
              <a:t> y </a:t>
            </a:r>
            <a:r>
              <a:rPr lang="en-US" dirty="0" err="1"/>
              <a:t>Geometría</a:t>
            </a:r>
            <a:endParaRPr lang="en-US" dirty="0"/>
          </a:p>
          <a:p>
            <a:pPr lvl="1"/>
            <a:r>
              <a:rPr lang="en-US" dirty="0" err="1"/>
              <a:t>Repetición</a:t>
            </a:r>
            <a:r>
              <a:rPr lang="en-US" dirty="0"/>
              <a:t> </a:t>
            </a:r>
            <a:r>
              <a:rPr lang="en-US" dirty="0" err="1"/>
              <a:t>en</a:t>
            </a:r>
            <a:r>
              <a:rPr lang="en-US" dirty="0"/>
              <a:t> </a:t>
            </a:r>
            <a:r>
              <a:rPr lang="en-US" dirty="0" err="1"/>
              <a:t>detalle</a:t>
            </a:r>
            <a:endParaRPr lang="en-US" dirty="0"/>
          </a:p>
          <a:p>
            <a:pPr lvl="1"/>
            <a:r>
              <a:rPr lang="en-US" dirty="0"/>
              <a:t>Textura del material</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1434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68828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266421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169941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4006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403945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4969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207191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701955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125404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19353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622960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15339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27429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98204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9503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a:t>Develop your Techniques…</a:t>
            </a:r>
            <a:endParaRPr lang="en-US" dirty="0"/>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Comprobación</a:t>
            </a:r>
            <a:r>
              <a:rPr lang="en-US" dirty="0"/>
              <a:t> de </a:t>
            </a:r>
            <a:r>
              <a:rPr lang="en-US" dirty="0" err="1"/>
              <a:t>vídeo</a:t>
            </a:r>
            <a:r>
              <a:rPr lang="en-US" dirty="0"/>
              <a:t> </a:t>
            </a:r>
            <a:r>
              <a:rPr lang="en-US" dirty="0" err="1"/>
              <a:t>sintético</a:t>
            </a:r>
            <a:r>
              <a:rPr lang="en-US" dirty="0"/>
              <a:t>: </a:t>
            </a:r>
            <a:r>
              <a:rPr lang="en-US" dirty="0" err="1"/>
              <a:t>ejercicio</a:t>
            </a:r>
            <a:r>
              <a:rPr lang="en-US" dirty="0"/>
              <a:t> </a:t>
            </a:r>
            <a:r>
              <a:rPr lang="en-US" dirty="0" err="1"/>
              <a:t>práctico</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b="1" dirty="0" err="1"/>
              <a:t>Continuar</a:t>
            </a:r>
            <a:r>
              <a:rPr lang="en-US" b="1" dirty="0"/>
              <a:t> con </a:t>
            </a:r>
            <a:r>
              <a:rPr lang="en-US" b="1" dirty="0" err="1"/>
              <a:t>Técnicas</a:t>
            </a:r>
            <a:r>
              <a:rPr lang="en-US" b="1" dirty="0"/>
              <a:t>…</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Busque</a:t>
            </a:r>
            <a:r>
              <a:rPr lang="en-US" dirty="0"/>
              <a:t> videos deepfake que </a:t>
            </a:r>
            <a:r>
              <a:rPr lang="en-US" dirty="0" err="1"/>
              <a:t>hayan</a:t>
            </a:r>
            <a:r>
              <a:rPr lang="en-US" dirty="0"/>
              <a:t> </a:t>
            </a:r>
            <a:r>
              <a:rPr lang="en-US" dirty="0" err="1"/>
              <a:t>aparecido</a:t>
            </a:r>
            <a:r>
              <a:rPr lang="en-US" dirty="0"/>
              <a:t> </a:t>
            </a:r>
            <a:r>
              <a:rPr lang="en-US" dirty="0" err="1"/>
              <a:t>en</a:t>
            </a:r>
            <a:r>
              <a:rPr lang="en-US" dirty="0"/>
              <a:t> las </a:t>
            </a:r>
            <a:r>
              <a:rPr lang="en-US" dirty="0" err="1"/>
              <a:t>noticias</a:t>
            </a:r>
            <a:endParaRPr lang="en-US" dirty="0"/>
          </a:p>
          <a:p>
            <a:pPr marL="514350" indent="-514350">
              <a:buFont typeface="+mj-lt"/>
              <a:buAutoNum type="arabicPeriod"/>
            </a:pPr>
            <a:r>
              <a:rPr lang="en-US" dirty="0" err="1"/>
              <a:t>Analiza</a:t>
            </a:r>
            <a:r>
              <a:rPr lang="en-US" dirty="0"/>
              <a:t> </a:t>
            </a:r>
            <a:r>
              <a:rPr lang="en-US" dirty="0" err="1"/>
              <a:t>el</a:t>
            </a:r>
            <a:r>
              <a:rPr lang="en-US" dirty="0"/>
              <a:t> </a:t>
            </a:r>
            <a:r>
              <a:rPr lang="en-US" dirty="0" err="1"/>
              <a:t>vídeo</a:t>
            </a:r>
            <a:endParaRPr lang="en-US" dirty="0"/>
          </a:p>
          <a:p>
            <a:pPr marL="514350" indent="-514350">
              <a:buFont typeface="+mj-lt"/>
              <a:buAutoNum type="arabicPeriod"/>
            </a:pPr>
            <a:r>
              <a:rPr lang="en-US" dirty="0" err="1"/>
              <a:t>Determina</a:t>
            </a:r>
            <a:r>
              <a:rPr lang="en-US" dirty="0"/>
              <a:t> </a:t>
            </a:r>
            <a:r>
              <a:rPr lang="en-US" dirty="0" err="1"/>
              <a:t>tus</a:t>
            </a:r>
            <a:r>
              <a:rPr lang="en-US" dirty="0"/>
              <a:t> </a:t>
            </a:r>
            <a:r>
              <a:rPr lang="en-US" dirty="0" err="1"/>
              <a:t>propias</a:t>
            </a:r>
            <a:r>
              <a:rPr lang="en-US" dirty="0"/>
              <a:t> </a:t>
            </a:r>
            <a:r>
              <a:rPr lang="en-US" dirty="0" err="1"/>
              <a:t>técnicas</a:t>
            </a:r>
            <a:r>
              <a:rPr lang="en-US" dirty="0"/>
              <a:t> para </a:t>
            </a:r>
            <a:r>
              <a:rPr lang="en-US" dirty="0" err="1"/>
              <a:t>detectar</a:t>
            </a:r>
            <a:r>
              <a:rPr lang="en-US" dirty="0"/>
              <a:t> </a:t>
            </a:r>
            <a:r>
              <a:rPr lang="en-US" dirty="0" err="1"/>
              <a:t>vídeos</a:t>
            </a:r>
            <a:r>
              <a:rPr lang="en-US" dirty="0"/>
              <a:t> </a:t>
            </a:r>
            <a:r>
              <a:rPr lang="en-US" dirty="0" err="1"/>
              <a:t>sintéticos</a:t>
            </a:r>
            <a:r>
              <a:rPr lang="en-US" dirty="0"/>
              <a:t>.</a:t>
            </a:r>
          </a:p>
          <a:p>
            <a:pPr marL="514350" indent="-514350">
              <a:buFont typeface="+mj-lt"/>
              <a:buAutoNum type="arabicPeriod"/>
            </a:pPr>
            <a:r>
              <a:rPr lang="en-US" dirty="0" err="1"/>
              <a:t>Presentar</a:t>
            </a:r>
            <a:r>
              <a:rPr lang="en-US" dirty="0"/>
              <a:t> </a:t>
            </a:r>
            <a:r>
              <a:rPr lang="en-US" dirty="0" err="1"/>
              <a:t>técnicas</a:t>
            </a:r>
            <a:r>
              <a:rPr lang="en-US" dirty="0"/>
              <a:t> de </a:t>
            </a:r>
            <a:r>
              <a:rPr lang="en-US" dirty="0" err="1"/>
              <a:t>detección</a:t>
            </a:r>
            <a:r>
              <a:rPr lang="en-US" dirty="0"/>
              <a:t> de </a:t>
            </a:r>
            <a:r>
              <a:rPr lang="en-US" dirty="0" err="1"/>
              <a:t>vídeo</a:t>
            </a:r>
            <a:r>
              <a:rPr lang="en-US" dirty="0"/>
              <a:t> </a:t>
            </a:r>
            <a:r>
              <a:rPr lang="en-US" dirty="0" err="1"/>
              <a:t>sintético</a:t>
            </a:r>
            <a:r>
              <a:rPr lang="en-US" dirty="0"/>
              <a:t>.</a:t>
            </a:r>
          </a:p>
        </p:txBody>
      </p:sp>
    </p:spTree>
    <p:extLst>
      <p:ext uri="{BB962C8B-B14F-4D97-AF65-F5344CB8AC3E}">
        <p14:creationId xmlns:p14="http://schemas.microsoft.com/office/powerpoint/2010/main" val="330856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25792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Referencias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4257337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72</a:t>
            </a:fld>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90" name="Title 4"/>
          <p:cNvSpPr txBox="1">
            <a:spLocks noGrp="1"/>
          </p:cNvSpPr>
          <p:nvPr>
            <p:ph type="title"/>
          </p:nvPr>
        </p:nvSpPr>
        <p:spPr>
          <a:xfrm>
            <a:off x="1453319" y="262439"/>
            <a:ext cx="9018362" cy="907455"/>
          </a:xfrm>
          <a:prstGeom prst="rect">
            <a:avLst/>
          </a:prstGeom>
        </p:spPr>
        <p:txBody>
          <a:bodyPr anchor="t"/>
          <a:lstStyle/>
          <a:p>
            <a:r>
              <a:t>¿Por Qué Te Importa?</a:t>
            </a:r>
          </a:p>
        </p:txBody>
      </p:sp>
      <p:sp>
        <p:nvSpPr>
          <p:cNvPr id="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74</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TOMAR UN DESCANSO</a:t>
            </a:r>
          </a:p>
        </p:txBody>
      </p:sp>
      <p:pic>
        <p:nvPicPr>
          <p:cNvPr id="199"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200" name="TextBox 1"/>
          <p:cNvSpPr txBox="1"/>
          <p:nvPr/>
        </p:nvSpPr>
        <p:spPr>
          <a:xfrm>
            <a:off x="3715415" y="5405718"/>
            <a:ext cx="4111933"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Volver por: XX:XX </a:t>
            </a:r>
          </a:p>
        </p:txBody>
      </p:sp>
      <p:sp>
        <p:nvSpPr>
          <p:cNvPr id="2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75</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4641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123578773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7231</TotalTime>
  <Words>4665</Words>
  <Application>Microsoft Macintosh PowerPoint</Application>
  <PresentationFormat>Widescreen</PresentationFormat>
  <Paragraphs>517</Paragraphs>
  <Slides>75</Slides>
  <Notes>45</Notes>
  <HiddenSlides>5</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75</vt:i4>
      </vt:variant>
      <vt:variant>
        <vt:lpstr>Custom Shows</vt:lpstr>
      </vt:variant>
      <vt:variant>
        <vt:i4>1</vt:i4>
      </vt:variant>
    </vt:vector>
  </HeadingPairs>
  <TitlesOfParts>
    <vt:vector size="82" baseType="lpstr">
      <vt:lpstr>Arial</vt:lpstr>
      <vt:lpstr>Calibri</vt:lpstr>
      <vt:lpstr>Menlo</vt:lpstr>
      <vt:lpstr>Times New Roman</vt:lpstr>
      <vt:lpstr>1_Custom Design</vt:lpstr>
      <vt:lpstr>Blank</vt:lpstr>
      <vt:lpstr>PowerPoint Presentation</vt:lpstr>
      <vt:lpstr>Which is Real?</vt:lpstr>
      <vt:lpstr>¿Cual es real?</vt:lpstr>
      <vt:lpstr>Which is Real?</vt:lpstr>
      <vt:lpstr>¿Cual es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Objectives</vt:lpstr>
      <vt:lpstr>Objetivos de la Lección</vt:lpstr>
      <vt:lpstr>Terms Used</vt:lpstr>
      <vt:lpstr>Términos utilizados</vt:lpstr>
      <vt:lpstr>Memorize  Synthetic Check: Human Image</vt:lpstr>
      <vt:lpstr>Proceso de detección sintética: Imagen Humana</vt:lpstr>
      <vt:lpstr>Memorize  Structure Image Check </vt:lpstr>
      <vt:lpstr>Proceso de detección sintética: Estructuras</vt:lpstr>
      <vt:lpstr>Synthetic Check: Human Image</vt:lpstr>
      <vt:lpstr>Proceso de detección sintética: Imagen Humana</vt:lpstr>
      <vt:lpstr>Structure Image Check </vt:lpstr>
      <vt:lpstr>Proceso de detección sintética: Estructuras</vt:lpstr>
      <vt:lpstr>Structure Image Check </vt:lpstr>
      <vt:lpstr>Proceso de detección sintética: Estructuras</vt:lpstr>
      <vt:lpstr>Synthetic Check: Human Image</vt:lpstr>
      <vt:lpstr>Proceso de detección sintética: Imagen Humana</vt:lpstr>
      <vt:lpstr>PowerPoint Presentation</vt:lpstr>
      <vt:lpstr>Define Synthetic Check: Human Image</vt:lpstr>
      <vt:lpstr>Proceso de detección sintética: Imagen Humana</vt:lpstr>
      <vt:lpstr>Human Images</vt:lpstr>
      <vt:lpstr>Imagen Humana</vt:lpstr>
      <vt:lpstr>Human Images: Context</vt:lpstr>
      <vt:lpstr>Imagen Humana: Context</vt:lpstr>
      <vt:lpstr>Human Images: Hands and Limbs</vt:lpstr>
      <vt:lpstr>Imagen Humana : Hands and Limbs</vt:lpstr>
      <vt:lpstr>Human Images: Face</vt:lpstr>
      <vt:lpstr>Human Images: Face</vt:lpstr>
      <vt:lpstr>Human Images: Clothing</vt:lpstr>
      <vt:lpstr>Human Images: Clothing</vt:lpstr>
      <vt:lpstr>Human Image Check </vt:lpstr>
      <vt:lpstr>Proceso de detección sintética: Imagen Humana</vt:lpstr>
      <vt:lpstr>Human Image Check </vt:lpstr>
      <vt:lpstr>Proceso de detección sintética: Imagen Humana</vt:lpstr>
      <vt:lpstr>Human Images: Check On Learning</vt:lpstr>
      <vt:lpstr>Proceso de detección sintética: Imagen Humana: Practica</vt:lpstr>
      <vt:lpstr>Human Images: Check On Learning</vt:lpstr>
      <vt:lpstr>Proceso de detección sintética: Imagen Humana: Practica</vt:lpstr>
      <vt:lpstr>Human Images: Check On Learning</vt:lpstr>
      <vt:lpstr>Proceso de detección sintética: Imagen Humana: Practica</vt:lpstr>
      <vt:lpstr>PowerPoint Presentation</vt:lpstr>
      <vt:lpstr>Structure Image Check </vt:lpstr>
      <vt:lpstr>Proceso de detección sintética: Estructuras</vt:lpstr>
      <vt:lpstr>Structure Image</vt:lpstr>
      <vt:lpstr>Imagen de una escena</vt:lpstr>
      <vt:lpstr>Structure Image</vt:lpstr>
      <vt:lpstr>Imagen de una escena</vt:lpstr>
      <vt:lpstr>Structure Image</vt:lpstr>
      <vt:lpstr>Imagen de una escena</vt:lpstr>
      <vt:lpstr>Structure Image</vt:lpstr>
      <vt:lpstr>Imagen de una escena</vt:lpstr>
      <vt:lpstr>Structure Image: Check On Learning</vt:lpstr>
      <vt:lpstr>Proceso de detección sintética: Estructuras</vt:lpstr>
      <vt:lpstr>Structure Image Check </vt:lpstr>
      <vt:lpstr>Proceso de detección sintética: Estructuras</vt:lpstr>
      <vt:lpstr>Synthetic Video Check: Practical Exercise</vt:lpstr>
      <vt:lpstr>Comprobación de vídeo sintético: ejercicio práctico</vt:lpstr>
      <vt:lpstr>References</vt:lpstr>
      <vt:lpstr>Referencias</vt:lpstr>
      <vt:lpstr>Why Does It Matter To You?</vt:lpstr>
      <vt:lpstr>¿Por Qué Te Importa?</vt:lpstr>
      <vt:lpstr>TAKE A BREAK</vt:lpstr>
      <vt:lpstr>TOMAR UN DESCANSO</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83</cp:revision>
  <dcterms:created xsi:type="dcterms:W3CDTF">2022-06-15T01:07:41Z</dcterms:created>
  <dcterms:modified xsi:type="dcterms:W3CDTF">2024-07-19T03:30:47Z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